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54" r:id="rId2"/>
    <p:sldId id="1120" r:id="rId3"/>
    <p:sldId id="1136" r:id="rId4"/>
    <p:sldId id="1137" r:id="rId5"/>
    <p:sldId id="1148" r:id="rId6"/>
    <p:sldId id="1114" r:id="rId7"/>
    <p:sldId id="7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85668-D6CE-462B-B84C-2958D07C389B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2C15F-70A4-4009-BCA9-EA4B41C006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170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6417-E8AF-1742-BAF1-7C1F757C9E4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83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B933C-53E3-40AD-8F57-40FFEB108415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0552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B933C-53E3-40AD-8F57-40FFEB108415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681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B936-5A08-4C8C-89F8-097FC56E7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52F03-AE89-43BC-A12F-822D9CB03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43A4C-C44F-4501-8F41-5CDBC4A98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68F0C-CED3-4B3E-8910-299CD79A4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53EAB-16C6-47CB-A35B-DDAE0397F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3241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690D-7BED-4026-9DF1-FE0097405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1924A-2AAD-4C05-AB0D-29265741F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CC888-8FF9-4024-B4EC-AA9F8023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DADAC-F47E-451C-AA6D-5FEE62825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6068F-B32A-40A0-9D4E-522F912A2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0871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D82F0-6C94-4448-9ED3-31BB38E77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82838-13B4-477B-8AD6-CAD66CE19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05FA1-9A6B-43FD-A779-9D32C2BB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D45E-F4AC-4681-AEF8-7F407F54A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BBD21-03A9-453B-BD6D-325ADD5AE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773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3093C11-A994-E549-B042-382B089866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929" y="2445781"/>
            <a:ext cx="7152861" cy="8656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ts val="6620"/>
              </a:lnSpc>
              <a:defRPr sz="5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9EECD76-5546-394C-A08F-DB8E115F00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8929" y="3382499"/>
            <a:ext cx="7152861" cy="43281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ts val="2860"/>
              </a:lnSpc>
              <a:spcAft>
                <a:spcPts val="0"/>
              </a:spcAft>
              <a:buNone/>
              <a:defRPr sz="2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35A7696-ECE8-C940-A4FE-4B77CA605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8929" y="4114378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1" i="0">
                <a:solidFill>
                  <a:srgbClr val="000000"/>
                </a:solidFill>
                <a:latin typeface="Barlow SemiBold" pitchFamily="2" charset="77"/>
                <a:ea typeface="DIN 2014 Demi" panose="020B05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Presented by Name </a:t>
            </a:r>
            <a:r>
              <a:rPr lang="en-GB" dirty="0" err="1"/>
              <a:t>Lastname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DC6E18F-FA4E-DF49-843E-38F72D48BA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8929" y="4442370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0" i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Day 00 Month, 2021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3312-AFF4-D84D-99E7-98D4D7B28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9" t="68124" r="2" b="10595"/>
          <a:stretch/>
        </p:blipFill>
        <p:spPr>
          <a:xfrm>
            <a:off x="8102009" y="3233854"/>
            <a:ext cx="3662391" cy="3300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92F9E7-BC4A-CD44-9374-3963AC3F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686" y="422097"/>
            <a:ext cx="1762621" cy="855390"/>
          </a:xfrm>
          <a:prstGeom prst="rect">
            <a:avLst/>
          </a:prstGeom>
          <a:ln w="6350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27B3FD-0E2F-1A45-9E15-2CEF5BB47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4" t="49360" r="52758" b="42026"/>
          <a:stretch/>
        </p:blipFill>
        <p:spPr>
          <a:xfrm>
            <a:off x="271667" y="323388"/>
            <a:ext cx="3372988" cy="133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25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6" name="Rectangle 8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584" y="1647825"/>
            <a:ext cx="11190816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278526573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57751-8810-4715-9DC4-0C2725F99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20483-14AF-4C70-8117-49012B375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4C33-C5CA-4700-BB71-197A0ADD9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4328A-3615-43DD-9DC2-7379B7FB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E005B-4EEF-4643-9ED8-844A4BC6A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2851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E936F-1E46-4B55-B5CB-3D4E3DDDB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BBFC4-B7FD-4DC8-9FAF-13B578B59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41535-43DB-4173-89E2-2059D3E4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26B33-656C-4937-ACCB-6FF7D623A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FA605-4951-429F-BEA4-3B5B9816B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8024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BBEF9-7C7B-437A-AFE3-668AD85A0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C6C4C-14E1-4210-9350-40F82D2E31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AB1D4-3931-43AB-AC42-E74443A9B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94BB7-4A52-4731-8298-2C91D9EF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FE577-F8A4-402E-B6CA-5F06E31FE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609F4-2F33-4747-AAC7-044382AC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3816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E5B38-B8EE-4A31-9652-7B6074571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BA863-B155-4E31-B450-6AF8EAFBD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28655-A613-4993-AE39-89ACC5449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C16276-7655-47F3-A794-8E08BD9FB6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270BC1-9708-4A08-8BC9-EC1C2158C1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53988-0A12-40E2-8502-9DBF90537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AC54F1-CECB-4906-AC3B-8A80AAFE8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E87B22-8291-44A7-B658-19BEA9003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0254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9891-E488-468A-83F7-74A3565DB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01A2F-941F-4BF6-87B6-A3CBF6CD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8FA38-F7DA-40C7-A955-57ED35402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A85F7-0D92-47BE-9E21-4C9BACB1C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880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879260-E30F-4237-95A9-C34502FB7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61E05D-256A-481C-B3E1-16D986415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88C510-BB62-42FA-8E83-7D31A1D7F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775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AF5B8-B3DC-420F-B512-05FF697E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2AD85-A140-4508-A1A7-0A7B5D66B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B2F37-99B1-49D1-A4CC-F63245964A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3A33F-E450-495E-88B2-F1DEFFD1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99F99-89D3-427C-89DF-085E97AAA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E74DE-DD1B-4C0A-945E-1F603BB2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930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C036-3260-46B3-9A68-5BC9296B7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1BE72F-FB8B-48A8-9367-0E93DAB49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120D7-6677-404B-92EF-B9A8B59A8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F02A13-12E7-46D6-997F-F25B2CF88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B9877-92B3-4B5F-8AA9-CEEE54A41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519E5-C690-46DF-A286-E2127D5A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3717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3C2FD3-D882-4F05-ABA4-85B6AFBDA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DDDE-4280-42FE-8B27-DA277B707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939CA-F6C2-4775-B6FF-A97D1BB2A1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BDE17-BBF3-47CD-BD7F-36C43BF06D48}" type="datetimeFigureOut">
              <a:rPr lang="en-AU" smtClean="0"/>
              <a:t>19/12/2022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1C31-ED63-4F2E-B239-66D70F475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2EBAF-7A6B-44A0-88E4-DF98A5356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76E86-F074-472B-B6FD-D220450A33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181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0156C-8FA6-A24D-9D15-563042024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900" y="3449770"/>
            <a:ext cx="11273046" cy="829714"/>
          </a:xfrm>
        </p:spPr>
        <p:txBody>
          <a:bodyPr/>
          <a:lstStyle/>
          <a:p>
            <a:r>
              <a:rPr lang="en-US" sz="4000" b="1" dirty="0">
                <a:solidFill>
                  <a:schemeClr val="bg1"/>
                </a:solidFill>
                <a:highlight>
                  <a:srgbClr val="008000"/>
                </a:highlight>
              </a:rPr>
              <a:t>Professional Codes of Ethics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9DF6029-3EEB-494A-B698-5101DB5B52D6}"/>
              </a:ext>
            </a:extLst>
          </p:cNvPr>
          <p:cNvSpPr txBox="1">
            <a:spLocks/>
          </p:cNvSpPr>
          <p:nvPr/>
        </p:nvSpPr>
        <p:spPr>
          <a:xfrm>
            <a:off x="718928" y="2036060"/>
            <a:ext cx="7152861" cy="43281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286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b="0" i="0" kern="120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+mn-cs"/>
              </a:defRPr>
            </a:lvl1pPr>
            <a:lvl2pPr marL="45718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School of Business, Law and Entrepreneurship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F1F376F-4964-4C99-B9D3-3631E71A72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104149"/>
            <a:ext cx="7850777" cy="16443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86ED0F-0526-4FF5-871A-BC5094F1D0CF}"/>
              </a:ext>
            </a:extLst>
          </p:cNvPr>
          <p:cNvSpPr txBox="1"/>
          <p:nvPr/>
        </p:nvSpPr>
        <p:spPr>
          <a:xfrm>
            <a:off x="215900" y="5650925"/>
            <a:ext cx="581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/>
              <a:t>Online Learning Materiel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5A4DE1D-3692-4B7A-98BE-52B4D3D4B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92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80"/>
    </mc:Choice>
    <mc:Fallback>
      <p:transition spd="slow" advTm="8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415317"/>
            <a:ext cx="10796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8000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Professional Codes of Ethics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325CE-436B-4419-B38C-41FD80459003}"/>
              </a:ext>
            </a:extLst>
          </p:cNvPr>
          <p:cNvSpPr txBox="1"/>
          <p:nvPr/>
        </p:nvSpPr>
        <p:spPr>
          <a:xfrm>
            <a:off x="596037" y="1731987"/>
            <a:ext cx="11456263" cy="488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A professional code of ethics states the principles and core values that are essential to the work of a particular occupational group 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Purposes of Professional Codes: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Inspire, guide, educate, discipline the members.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Many professions have established professional societies, which in turn have adopted codes of ethics and conduct.  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The medical profession established the AMA (Australian Medical Association), 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The legal profession established the ABA (Australian Bar Association).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The Australian Computer Society (ACS)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Engineers Australia (EA)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There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is NO universal code of ethics for ICT professionals. WHY?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644AFD7-DBC6-4480-9A56-6E561551B1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87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02"/>
    </mc:Choice>
    <mc:Fallback>
      <p:transition spd="slow" advTm="103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415317"/>
            <a:ext cx="10796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8000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ACS Code of Professional Conduct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325CE-436B-4419-B38C-41FD80459003}"/>
              </a:ext>
            </a:extLst>
          </p:cNvPr>
          <p:cNvSpPr txBox="1"/>
          <p:nvPr/>
        </p:nvSpPr>
        <p:spPr>
          <a:xfrm>
            <a:off x="596037" y="1731987"/>
            <a:ext cx="11456263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1.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The Primacy of the Public Interest</a:t>
            </a:r>
            <a:endParaRPr lang="en-US" sz="2000" dirty="0">
              <a:solidFill>
                <a:prstClr val="black"/>
              </a:solidFill>
              <a:highlight>
                <a:srgbClr val="008000"/>
              </a:highlight>
              <a:latin typeface="Arial"/>
              <a:ea typeface="ＭＳ Ｐゴシック"/>
              <a:cs typeface="Arial"/>
            </a:endParaRPr>
          </a:p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2.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The Enhancement of Quality of Life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. </a:t>
            </a:r>
          </a:p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3.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Honesty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</a:t>
            </a:r>
          </a:p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4.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Competence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</a:t>
            </a:r>
          </a:p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5.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Professional Development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. </a:t>
            </a:r>
          </a:p>
          <a:p>
            <a:pPr marR="0" lvl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6.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Professionalism.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8000"/>
              </a:highlight>
              <a:uLnTx/>
              <a:uFillTx/>
              <a:latin typeface="Arial"/>
              <a:ea typeface="ＭＳ Ｐゴシック"/>
              <a:cs typeface="Arial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FF0000"/>
              </a:highlight>
              <a:uLnTx/>
              <a:uFillTx/>
              <a:latin typeface="Arial"/>
              <a:ea typeface="ＭＳ Ｐゴシック"/>
              <a:cs typeface="Arial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In a situation of conflict between the values, The Primacy of the Public Interest takes precedence over the other values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.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008000"/>
              </a:highlight>
              <a:uLnTx/>
              <a:uFillTx/>
              <a:latin typeface="Arial"/>
              <a:ea typeface="ＭＳ Ｐゴシック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4C69E1-8626-431E-9F2E-D3E85200B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184" y="2629817"/>
            <a:ext cx="2065816" cy="124490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F5D8B89-C677-41EC-AC60-3F80FB840D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3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139"/>
    </mc:Choice>
    <mc:Fallback>
      <p:transition spd="slow" advTm="129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415317"/>
            <a:ext cx="10796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8000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Codes of Ethics /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/>
                <a:cs typeface="+mn-cs"/>
              </a:rPr>
              <a:t>Who should set them?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0000"/>
              </a:highlight>
              <a:uLnTx/>
              <a:uFillTx/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325CE-436B-4419-B38C-41FD80459003}"/>
              </a:ext>
            </a:extLst>
          </p:cNvPr>
          <p:cNvSpPr txBox="1"/>
          <p:nvPr/>
        </p:nvSpPr>
        <p:spPr>
          <a:xfrm>
            <a:off x="596037" y="1731987"/>
            <a:ext cx="11456263" cy="4651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(Generally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)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set by the Board of Directors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Identifies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ethical lapses committed in the past 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Sets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directives for avoiding similar missteps in the future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Require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employees to take ethics training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Include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ethical criteria in employee appraisals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Treating others fairly and with respect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Operating effectively in a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multicultural environment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Accepting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personal accountability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Continually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developing themselves and others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Operating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openly and honestly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with suppliers, customers, &amp; other employees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18B9EE8-35AC-4CB3-99B9-5920472BC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32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12"/>
    </mc:Choice>
    <mc:Fallback>
      <p:transition spd="slow" advTm="79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415317"/>
            <a:ext cx="10796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8000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Ethical ‘Washing’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325CE-436B-4419-B38C-41FD80459003}"/>
              </a:ext>
            </a:extLst>
          </p:cNvPr>
          <p:cNvSpPr txBox="1"/>
          <p:nvPr/>
        </p:nvSpPr>
        <p:spPr>
          <a:xfrm>
            <a:off x="596037" y="1731987"/>
            <a:ext cx="10630763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en-AU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Ethical AI and ethics boards are also tarnished by ‘ethics washing’, where they are a seen only as a means to protect the company reputation when decisions are held under an ethical microscope, rather than hold any real power (</a:t>
            </a:r>
            <a:r>
              <a:rPr lang="en-AU" sz="2000" dirty="0" err="1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Bietti</a:t>
            </a:r>
            <a:r>
              <a:rPr lang="en-AU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 2020, p. 215). </a:t>
            </a:r>
          </a:p>
          <a:p>
            <a:pPr marL="28575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Put simply, </a:t>
            </a:r>
            <a:r>
              <a:rPr lang="en-US" sz="2000" dirty="0">
                <a:solidFill>
                  <a:schemeClr val="bg1"/>
                </a:solidFill>
                <a:highlight>
                  <a:srgbClr val="008000"/>
                </a:highlight>
                <a:latin typeface="Arial"/>
                <a:ea typeface="ＭＳ Ｐゴシック"/>
                <a:cs typeface="Arial"/>
              </a:rPr>
              <a:t>ethics washing — also called “ethics theater” — is the practice of fabricating or exaggerating a company's interest in equitable [input technology or system such as AI here] that work for everyone</a:t>
            </a:r>
            <a:r>
              <a:rPr lang="en-US" sz="2000" dirty="0">
                <a:solidFill>
                  <a:prstClr val="black"/>
                </a:solidFill>
                <a:highlight>
                  <a:srgbClr val="008000"/>
                </a:highlight>
                <a:latin typeface="Arial"/>
                <a:ea typeface="ＭＳ Ｐゴシック"/>
                <a:cs typeface="Arial"/>
              </a:rPr>
              <a:t>.</a:t>
            </a:r>
          </a:p>
          <a:p>
            <a:pPr marL="28575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en-US" sz="2000" i="1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Talking the talk but not walking the walk</a:t>
            </a:r>
            <a:r>
              <a:rPr lang="en-US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.</a:t>
            </a:r>
            <a:endParaRPr lang="en-AU" sz="2000" dirty="0">
              <a:solidFill>
                <a:prstClr val="black"/>
              </a:solidFill>
              <a:latin typeface="Arial"/>
              <a:ea typeface="ＭＳ Ｐゴシック"/>
              <a:cs typeface="Arial"/>
            </a:endParaRPr>
          </a:p>
          <a:p>
            <a:pPr marL="28575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endParaRPr kumimoji="0" lang="en-AU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  <a:p>
            <a:pPr marL="28575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More on this in the next Module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8000"/>
                </a:highlight>
                <a:uLnTx/>
                <a:uFillTx/>
                <a:latin typeface="Arial"/>
                <a:ea typeface="ＭＳ Ｐゴシック"/>
                <a:cs typeface="Arial"/>
              </a:rPr>
              <a:t>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8000"/>
              </a:highlight>
              <a:uLnTx/>
              <a:uFillTx/>
              <a:latin typeface="Arial"/>
              <a:ea typeface="ＭＳ Ｐゴシック"/>
              <a:cs typeface="Arial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3CAC5E3-8BE7-4D1C-92ED-ABA987162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843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462"/>
    </mc:Choice>
    <mc:Fallback>
      <p:transition spd="slow" advTm="72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520700" y="415317"/>
            <a:ext cx="1003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00"/>
                </a:highlight>
                <a:uLnTx/>
                <a:uFillTx/>
                <a:latin typeface="Arial" charset="0"/>
                <a:ea typeface="ＭＳ Ｐゴシック"/>
                <a:cs typeface="+mn-cs"/>
              </a:rPr>
              <a:t>Have we met our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325CE-436B-4419-B38C-41FD80459003}"/>
              </a:ext>
            </a:extLst>
          </p:cNvPr>
          <p:cNvSpPr txBox="1"/>
          <p:nvPr/>
        </p:nvSpPr>
        <p:spPr>
          <a:xfrm>
            <a:off x="596037" y="1795487"/>
            <a:ext cx="11202263" cy="4651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Defined </a:t>
            </a:r>
            <a:r>
              <a:rPr lang="en-US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ethics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and explored perceptions of what is ethical?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Explored several classical ethical principles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Explored phases of cyber ethics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Identified why good ethical practice is good business practice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Identified some ethical scandals in business in recent times and explored the Sarbanes-Oxley Act and the reasons for its instigation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Identified who should be responsible for setting codes of conduct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Identified areas for further exploration in your own time</a:t>
            </a: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Arial"/>
                <a:ea typeface="ＭＳ Ｐゴシック"/>
                <a:cs typeface="Arial"/>
              </a:rPr>
              <a:t>Left the session more knowledgeable than when arriving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69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reak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90737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454</Words>
  <Application>Microsoft Office PowerPoint</Application>
  <PresentationFormat>Widescreen</PresentationFormat>
  <Paragraphs>51</Paragraphs>
  <Slides>7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Barlow Light</vt:lpstr>
      <vt:lpstr>Barlow SemiBold</vt:lpstr>
      <vt:lpstr>Calibri</vt:lpstr>
      <vt:lpstr>Calibri Light</vt:lpstr>
      <vt:lpstr>Courier New</vt:lpstr>
      <vt:lpstr>Wingdings</vt:lpstr>
      <vt:lpstr>Office Theme</vt:lpstr>
      <vt:lpstr>Professional Codes of Ethics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Professional Codes of Ethics</dc:title>
  <dc:creator>Stuart McLoughlin</dc:creator>
  <cp:lastModifiedBy>Stuart McLoughlin</cp:lastModifiedBy>
  <cp:revision>3</cp:revision>
  <dcterms:created xsi:type="dcterms:W3CDTF">2022-12-19T00:31:05Z</dcterms:created>
  <dcterms:modified xsi:type="dcterms:W3CDTF">2022-12-19T03:50:08Z</dcterms:modified>
</cp:coreProperties>
</file>

<file path=docProps/thumbnail.jpeg>
</file>